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0" r:id="rId4"/>
  </p:sldMasterIdLst>
  <p:sldIdLst>
    <p:sldId id="298" r:id="rId5"/>
    <p:sldId id="300" r:id="rId6"/>
    <p:sldId id="301" r:id="rId7"/>
    <p:sldId id="302" r:id="rId8"/>
    <p:sldId id="303" r:id="rId9"/>
    <p:sldId id="304" r:id="rId10"/>
    <p:sldId id="309" r:id="rId11"/>
    <p:sldId id="306" r:id="rId12"/>
    <p:sldId id="307" r:id="rId13"/>
    <p:sldId id="308" r:id="rId14"/>
    <p:sldId id="305" r:id="rId15"/>
    <p:sldId id="31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C3E29F-F566-4D08-8B02-0CD639A56A0D}" v="2" dt="2020-07-29T06:21:58.1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19" autoAdjust="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7/29/2020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69339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7/29/2020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5137197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7/29/2020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A98EE3D-8CD1-4C3F-BD1C-C98C9596463C}" type="slidenum">
              <a:rPr lang="en-US" smtClean="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05217048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7/29/2020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2004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7/29/2020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A98EE3D-8CD1-4C3F-BD1C-C98C9596463C}" type="slidenum">
              <a:rPr lang="en-US" smtClean="0"/>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99582734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7/29/2020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5729507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7/29/2020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794753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7/29/2020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6717765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7/29/2020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22033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7/29/2020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86045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7/29/2020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93205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7/29/2020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68067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7/29/2020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56252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7/29/2020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121881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7/29/2020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080597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7/29/2020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36174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2D6E202-B606-4609-B914-27C9371A1F6D}" type="datetime1">
              <a:rPr lang="en-US" smtClean="0"/>
              <a:t>7/29/2020</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524665845"/>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Lst>
  <p:hf sldNum="0"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3600" dirty="0">
                <a:solidFill>
                  <a:schemeClr val="bg1"/>
                </a:solidFill>
              </a:rPr>
              <a:t>Final Report</a:t>
            </a:r>
            <a:br>
              <a:rPr lang="en-US" sz="3600" dirty="0">
                <a:solidFill>
                  <a:schemeClr val="bg1"/>
                </a:solidFill>
              </a:rPr>
            </a:br>
            <a:r>
              <a:rPr lang="en-US" sz="3600" dirty="0">
                <a:solidFill>
                  <a:schemeClr val="bg1"/>
                </a:solidFill>
              </a:rPr>
              <a:t>Presentation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lnSpcReduction="10000"/>
          </a:bodyPr>
          <a:lstStyle/>
          <a:p>
            <a:pPr>
              <a:lnSpc>
                <a:spcPct val="100000"/>
              </a:lnSpc>
            </a:pPr>
            <a:r>
              <a:rPr lang="en-US" sz="1600" dirty="0">
                <a:solidFill>
                  <a:schemeClr val="bg1"/>
                </a:solidFill>
              </a:rPr>
              <a:t>IBM Data SCIENCE </a:t>
            </a:r>
            <a:br>
              <a:rPr lang="en-US" sz="1600" dirty="0">
                <a:solidFill>
                  <a:schemeClr val="bg1"/>
                </a:solidFill>
              </a:rPr>
            </a:br>
            <a:r>
              <a:rPr lang="en-US" sz="1600" dirty="0">
                <a:solidFill>
                  <a:schemeClr val="bg1"/>
                </a:solidFill>
              </a:rPr>
              <a:t>Professional </a:t>
            </a:r>
            <a:br>
              <a:rPr lang="en-US" sz="1600" dirty="0">
                <a:solidFill>
                  <a:schemeClr val="bg1"/>
                </a:solidFill>
              </a:rPr>
            </a:br>
            <a:r>
              <a:rPr lang="en-US" sz="1600" dirty="0" err="1">
                <a:solidFill>
                  <a:schemeClr val="bg1"/>
                </a:solidFill>
              </a:rPr>
              <a:t>cetification</a:t>
            </a:r>
            <a:endParaRPr lang="en-US" sz="1600" dirty="0">
              <a:solidFill>
                <a:schemeClr val="bg1"/>
              </a:solidFill>
            </a:endParaRPr>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E8921-C7AA-444A-B37B-8D4749C77A74}"/>
              </a:ext>
            </a:extLst>
          </p:cNvPr>
          <p:cNvSpPr>
            <a:spLocks noGrp="1"/>
          </p:cNvSpPr>
          <p:nvPr>
            <p:ph type="title"/>
          </p:nvPr>
        </p:nvSpPr>
        <p:spPr/>
        <p:txBody>
          <a:bodyPr>
            <a:normAutofit fontScale="90000"/>
          </a:bodyPr>
          <a:lstStyle/>
          <a:p>
            <a:r>
              <a:rPr lang="en-ZA" b="1" dirty="0"/>
              <a:t>Results</a:t>
            </a:r>
            <a:br>
              <a:rPr lang="en-ZA" dirty="0"/>
            </a:br>
            <a:r>
              <a:rPr lang="en-ZA" b="1" dirty="0"/>
              <a:t>School Ratings by Clusters in Scarborough</a:t>
            </a:r>
            <a:br>
              <a:rPr lang="en-ZA" dirty="0"/>
            </a:br>
            <a:br>
              <a:rPr lang="en-ZA" dirty="0"/>
            </a:br>
            <a:br>
              <a:rPr lang="en-ZA" dirty="0"/>
            </a:br>
            <a:endParaRPr lang="en-ZA" dirty="0"/>
          </a:p>
        </p:txBody>
      </p:sp>
      <p:sp>
        <p:nvSpPr>
          <p:cNvPr id="3" name="Content Placeholder 2">
            <a:extLst>
              <a:ext uri="{FF2B5EF4-FFF2-40B4-BE49-F238E27FC236}">
                <a16:creationId xmlns:a16="http://schemas.microsoft.com/office/drawing/2014/main" id="{999584FD-90BA-4C84-8557-1F775881C9A8}"/>
              </a:ext>
            </a:extLst>
          </p:cNvPr>
          <p:cNvSpPr>
            <a:spLocks noGrp="1"/>
          </p:cNvSpPr>
          <p:nvPr>
            <p:ph idx="1"/>
          </p:nvPr>
        </p:nvSpPr>
        <p:spPr/>
        <p:txBody>
          <a:bodyPr/>
          <a:lstStyle/>
          <a:p>
            <a:pPr marL="0" indent="0">
              <a:buNone/>
            </a:pPr>
            <a:endParaRPr lang="en-ZA" dirty="0"/>
          </a:p>
          <a:p>
            <a:pPr marL="0" indent="0">
              <a:buNone/>
            </a:pPr>
            <a:endParaRPr lang="en-ZA" dirty="0"/>
          </a:p>
          <a:p>
            <a:pPr marL="0" indent="0">
              <a:buNone/>
            </a:pPr>
            <a:endParaRPr lang="en-ZA" dirty="0"/>
          </a:p>
          <a:p>
            <a:pPr marL="0" indent="0">
              <a:buNone/>
            </a:pPr>
            <a:endParaRPr lang="en-ZA" dirty="0"/>
          </a:p>
        </p:txBody>
      </p:sp>
      <p:pic>
        <p:nvPicPr>
          <p:cNvPr id="6" name="Picture 5">
            <a:extLst>
              <a:ext uri="{FF2B5EF4-FFF2-40B4-BE49-F238E27FC236}">
                <a16:creationId xmlns:a16="http://schemas.microsoft.com/office/drawing/2014/main" id="{A9814513-B556-483E-8175-87D83B86C61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715208" y="1905000"/>
            <a:ext cx="8416212" cy="4486469"/>
          </a:xfrm>
          <a:prstGeom prst="rect">
            <a:avLst/>
          </a:prstGeom>
          <a:noFill/>
          <a:ln>
            <a:noFill/>
          </a:ln>
        </p:spPr>
      </p:pic>
    </p:spTree>
    <p:extLst>
      <p:ext uri="{BB962C8B-B14F-4D97-AF65-F5344CB8AC3E}">
        <p14:creationId xmlns:p14="http://schemas.microsoft.com/office/powerpoint/2010/main" val="3689485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p:txBody>
          <a:bodyPr vert="horz" lIns="91440" tIns="45720" rIns="91440" bIns="45720" rtlCol="0">
            <a:normAutofit fontScale="90000"/>
          </a:bodyPr>
          <a:lstStyle/>
          <a:p>
            <a:r>
              <a:rPr lang="en-ZA" b="1" dirty="0"/>
              <a:t>Discussion</a:t>
            </a:r>
            <a:br>
              <a:rPr lang="en-ZA" dirty="0"/>
            </a:br>
            <a:r>
              <a:rPr lang="en-ZA" b="1" dirty="0"/>
              <a:t>Problem Which we are Solving for:</a:t>
            </a:r>
            <a:br>
              <a:rPr lang="en-ZA" dirty="0"/>
            </a:br>
            <a:endParaRPr lang="en-ZA" dirty="0"/>
          </a:p>
        </p:txBody>
      </p:sp>
      <p:sp>
        <p:nvSpPr>
          <p:cNvPr id="8" name="Content Placeholder 7">
            <a:extLst>
              <a:ext uri="{FF2B5EF4-FFF2-40B4-BE49-F238E27FC236}">
                <a16:creationId xmlns:a16="http://schemas.microsoft.com/office/drawing/2014/main" id="{E2890324-8BAF-4A85-B652-8840AA7C7F3D}"/>
              </a:ext>
            </a:extLst>
          </p:cNvPr>
          <p:cNvSpPr>
            <a:spLocks noGrp="1"/>
          </p:cNvSpPr>
          <p:nvPr>
            <p:ph idx="1"/>
          </p:nvPr>
        </p:nvSpPr>
        <p:spPr/>
        <p:txBody>
          <a:bodyPr/>
          <a:lstStyle/>
          <a:p>
            <a:pPr marL="0" indent="0">
              <a:buNone/>
            </a:pPr>
            <a:endParaRPr lang="en-ZA" b="1" dirty="0"/>
          </a:p>
          <a:p>
            <a:pPr marL="0" indent="0">
              <a:buNone/>
            </a:pPr>
            <a:r>
              <a:rPr lang="en-ZA" b="1" dirty="0"/>
              <a:t>Problem Statement: Are there better </a:t>
            </a:r>
            <a:r>
              <a:rPr lang="en-ZA" b="1" dirty="0" err="1"/>
              <a:t>neighborhoods</a:t>
            </a:r>
            <a:r>
              <a:rPr lang="en-ZA" b="1" dirty="0"/>
              <a:t> in a new city for a person who is relocating?</a:t>
            </a:r>
          </a:p>
          <a:p>
            <a:pPr marL="0" indent="0">
              <a:buNone/>
            </a:pPr>
            <a:endParaRPr lang="en-ZA" b="1" dirty="0"/>
          </a:p>
          <a:p>
            <a:r>
              <a:rPr lang="en-ZA" dirty="0"/>
              <a:t>Social presence in society in terms of like minded people. Connectivity to the airport, bus stand, city </a:t>
            </a:r>
            <a:r>
              <a:rPr lang="en-ZA" dirty="0" err="1"/>
              <a:t>center</a:t>
            </a:r>
            <a:r>
              <a:rPr lang="en-ZA" dirty="0"/>
              <a:t>, markets and other daily needs things nearby.</a:t>
            </a:r>
          </a:p>
          <a:p>
            <a:pPr>
              <a:buFont typeface="+mj-lt"/>
              <a:buAutoNum type="arabicPeriod"/>
            </a:pPr>
            <a:r>
              <a:rPr lang="en-ZA" dirty="0"/>
              <a:t>Sorted list of house in terms of housing prices in a ascending or descending order</a:t>
            </a:r>
          </a:p>
          <a:p>
            <a:pPr>
              <a:buFont typeface="+mj-lt"/>
              <a:buAutoNum type="arabicPeriod"/>
            </a:pPr>
            <a:r>
              <a:rPr lang="en-ZA" dirty="0"/>
              <a:t>Sorted list of schools in terms of location, fees, rating and reviews</a:t>
            </a:r>
          </a:p>
          <a:p>
            <a:pPr marL="0" indent="0">
              <a:buNone/>
            </a:pPr>
            <a:endParaRPr lang="en-ZA" dirty="0"/>
          </a:p>
          <a:p>
            <a:endParaRPr lang="en-GB" dirty="0"/>
          </a:p>
          <a:p>
            <a:endParaRPr lang="en-GB" dirty="0"/>
          </a:p>
          <a:p>
            <a:endParaRPr lang="en-GB" dirty="0"/>
          </a:p>
          <a:p>
            <a:endParaRPr lang="en-ZA" dirty="0"/>
          </a:p>
        </p:txBody>
      </p:sp>
    </p:spTree>
    <p:extLst>
      <p:ext uri="{BB962C8B-B14F-4D97-AF65-F5344CB8AC3E}">
        <p14:creationId xmlns:p14="http://schemas.microsoft.com/office/powerpoint/2010/main" val="6004419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p:txBody>
          <a:bodyPr vert="horz" lIns="91440" tIns="45720" rIns="91440" bIns="45720" rtlCol="0">
            <a:normAutofit fontScale="90000"/>
          </a:bodyPr>
          <a:lstStyle/>
          <a:p>
            <a:r>
              <a:rPr lang="en-ZA" b="1" dirty="0"/>
              <a:t>Conclusion</a:t>
            </a:r>
            <a:br>
              <a:rPr lang="en-ZA" dirty="0"/>
            </a:br>
            <a:br>
              <a:rPr lang="en-ZA" dirty="0"/>
            </a:br>
            <a:endParaRPr lang="en-ZA" dirty="0"/>
          </a:p>
        </p:txBody>
      </p:sp>
      <p:sp>
        <p:nvSpPr>
          <p:cNvPr id="8" name="Content Placeholder 7">
            <a:extLst>
              <a:ext uri="{FF2B5EF4-FFF2-40B4-BE49-F238E27FC236}">
                <a16:creationId xmlns:a16="http://schemas.microsoft.com/office/drawing/2014/main" id="{E2890324-8BAF-4A85-B652-8840AA7C7F3D}"/>
              </a:ext>
            </a:extLst>
          </p:cNvPr>
          <p:cNvSpPr>
            <a:spLocks noGrp="1"/>
          </p:cNvSpPr>
          <p:nvPr>
            <p:ph idx="1"/>
          </p:nvPr>
        </p:nvSpPr>
        <p:spPr>
          <a:xfrm>
            <a:off x="2589212" y="1264555"/>
            <a:ext cx="8915400" cy="3777622"/>
          </a:xfrm>
        </p:spPr>
        <p:txBody>
          <a:bodyPr/>
          <a:lstStyle/>
          <a:p>
            <a:pPr marL="0" indent="0">
              <a:buNone/>
            </a:pPr>
            <a:r>
              <a:rPr lang="en-ZA" b="1" dirty="0"/>
              <a:t>The K-Means Algorithm</a:t>
            </a:r>
          </a:p>
          <a:p>
            <a:r>
              <a:rPr lang="en-ZA" dirty="0"/>
              <a:t>Separated the </a:t>
            </a:r>
            <a:r>
              <a:rPr lang="en-ZA" dirty="0" err="1"/>
              <a:t>neighborhood</a:t>
            </a:r>
            <a:r>
              <a:rPr lang="en-ZA" dirty="0"/>
              <a:t> into 10(Ten) different clusters and for 103 different </a:t>
            </a:r>
            <a:r>
              <a:rPr lang="en-ZA" dirty="0" err="1"/>
              <a:t>lattitude</a:t>
            </a:r>
            <a:r>
              <a:rPr lang="en-ZA" dirty="0"/>
              <a:t> and </a:t>
            </a:r>
            <a:r>
              <a:rPr lang="en-ZA" dirty="0" err="1"/>
              <a:t>logitude</a:t>
            </a:r>
            <a:r>
              <a:rPr lang="en-ZA" dirty="0"/>
              <a:t> from dataset.</a:t>
            </a:r>
          </a:p>
          <a:p>
            <a:r>
              <a:rPr lang="en-ZA" dirty="0"/>
              <a:t>Which have very-similar </a:t>
            </a:r>
            <a:r>
              <a:rPr lang="en-ZA" dirty="0" err="1"/>
              <a:t>neighborhoods</a:t>
            </a:r>
            <a:r>
              <a:rPr lang="en-ZA" dirty="0"/>
              <a:t> around them.</a:t>
            </a:r>
          </a:p>
          <a:p>
            <a:r>
              <a:rPr lang="en-ZA" dirty="0"/>
              <a:t>Using the charts above results presented to a particular </a:t>
            </a:r>
            <a:r>
              <a:rPr lang="en-ZA" dirty="0" err="1"/>
              <a:t>neighborhood</a:t>
            </a:r>
            <a:r>
              <a:rPr lang="en-ZA" dirty="0"/>
              <a:t> based on average house prices and school rating have been made.</a:t>
            </a:r>
          </a:p>
          <a:p>
            <a:r>
              <a:rPr lang="en-ZA" dirty="0"/>
              <a:t>This project has provided a practical application to resolving situation that have a personal and financial impact using Data Science tools Sorted list of schools in terms of location, fees, rating and reviews.</a:t>
            </a:r>
          </a:p>
          <a:p>
            <a:r>
              <a:rPr lang="en-ZA" dirty="0"/>
              <a:t>The mapping with Folium is a very powerful technique to consolidate information and make the analysis and decision better with confidence.</a:t>
            </a:r>
          </a:p>
          <a:p>
            <a:endParaRPr lang="en-ZA" dirty="0"/>
          </a:p>
          <a:p>
            <a:pPr marL="0" indent="0">
              <a:buNone/>
            </a:pPr>
            <a:endParaRPr lang="en-ZA" dirty="0"/>
          </a:p>
          <a:p>
            <a:endParaRPr lang="en-GB" dirty="0"/>
          </a:p>
          <a:p>
            <a:endParaRPr lang="en-GB" dirty="0"/>
          </a:p>
          <a:p>
            <a:endParaRPr lang="en-GB" dirty="0"/>
          </a:p>
          <a:p>
            <a:endParaRPr lang="en-ZA" dirty="0"/>
          </a:p>
        </p:txBody>
      </p:sp>
      <p:sp>
        <p:nvSpPr>
          <p:cNvPr id="4" name="Title 1">
            <a:extLst>
              <a:ext uri="{FF2B5EF4-FFF2-40B4-BE49-F238E27FC236}">
                <a16:creationId xmlns:a16="http://schemas.microsoft.com/office/drawing/2014/main" id="{37164E4A-4E6A-48DA-8547-7B3B55963AD6}"/>
              </a:ext>
            </a:extLst>
          </p:cNvPr>
          <p:cNvSpPr txBox="1">
            <a:spLocks/>
          </p:cNvSpPr>
          <p:nvPr/>
        </p:nvSpPr>
        <p:spPr>
          <a:xfrm>
            <a:off x="2589212" y="5105229"/>
            <a:ext cx="8911687" cy="1280890"/>
          </a:xfrm>
          <a:prstGeom prst="rect">
            <a:avLst/>
          </a:prstGeom>
        </p:spPr>
        <p:txBody>
          <a:bodyPr vert="horz" lIns="91440" tIns="45720" rIns="91440" bIns="45720" rtlCol="0" anchor="t">
            <a:normAutofit fontScale="25000" lnSpcReduction="2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ZA" sz="9600" b="1" dirty="0"/>
              <a:t>Future Works</a:t>
            </a:r>
          </a:p>
          <a:p>
            <a:endParaRPr lang="en-ZA" sz="6400" dirty="0"/>
          </a:p>
          <a:p>
            <a:r>
              <a:rPr lang="en-ZA" sz="6400" dirty="0"/>
              <a:t>This project can be continued for making it more precise in terms to find best house in Scarborough. Best means on the basis of all required things(daily needs or things we need to live a better life) around and also in terms of cost effective.</a:t>
            </a:r>
          </a:p>
          <a:p>
            <a:br>
              <a:rPr lang="en-ZA" dirty="0"/>
            </a:br>
            <a:br>
              <a:rPr lang="en-ZA" dirty="0"/>
            </a:br>
            <a:endParaRPr lang="en-ZA" dirty="0"/>
          </a:p>
        </p:txBody>
      </p:sp>
    </p:spTree>
    <p:extLst>
      <p:ext uri="{BB962C8B-B14F-4D97-AF65-F5344CB8AC3E}">
        <p14:creationId xmlns:p14="http://schemas.microsoft.com/office/powerpoint/2010/main" val="2906440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p:txBody>
          <a:bodyPr vert="horz" lIns="91440" tIns="45720" rIns="91440" bIns="45720" rtlCol="0">
            <a:normAutofit fontScale="90000"/>
          </a:bodyPr>
          <a:lstStyle/>
          <a:p>
            <a:r>
              <a:rPr lang="en-ZA" b="1" dirty="0"/>
              <a:t>Capstone Project – The Battle of </a:t>
            </a:r>
            <a:r>
              <a:rPr lang="en-ZA" b="1" dirty="0" err="1"/>
              <a:t>Neighborhoods</a:t>
            </a:r>
            <a:r>
              <a:rPr lang="en-ZA" b="1" dirty="0"/>
              <a:t> Finding a Better Place in Scarborough, Toronto</a:t>
            </a:r>
            <a:endParaRPr lang="en-ZA" dirty="0"/>
          </a:p>
        </p:txBody>
      </p:sp>
      <p:sp>
        <p:nvSpPr>
          <p:cNvPr id="5" name="Content Placeholder 4">
            <a:extLst>
              <a:ext uri="{FF2B5EF4-FFF2-40B4-BE49-F238E27FC236}">
                <a16:creationId xmlns:a16="http://schemas.microsoft.com/office/drawing/2014/main" id="{FE2D26E1-BFD0-4AB4-B676-C5951A6EDCDE}"/>
              </a:ext>
            </a:extLst>
          </p:cNvPr>
          <p:cNvSpPr>
            <a:spLocks noGrp="1"/>
          </p:cNvSpPr>
          <p:nvPr>
            <p:ph idx="1"/>
          </p:nvPr>
        </p:nvSpPr>
        <p:spPr/>
        <p:txBody>
          <a:bodyPr>
            <a:normAutofit fontScale="92500" lnSpcReduction="10000"/>
          </a:bodyPr>
          <a:lstStyle/>
          <a:p>
            <a:r>
              <a:rPr lang="en-ZA" dirty="0"/>
              <a:t>The purpose of this Project is to help people in exploring better facilities around their </a:t>
            </a:r>
            <a:r>
              <a:rPr lang="en-ZA" dirty="0" err="1"/>
              <a:t>neighborhood</a:t>
            </a:r>
            <a:r>
              <a:rPr lang="en-ZA" dirty="0"/>
              <a:t>. It will help people making smart and efficient decision on selecting great </a:t>
            </a:r>
            <a:r>
              <a:rPr lang="en-ZA" dirty="0" err="1"/>
              <a:t>neighborhood</a:t>
            </a:r>
            <a:r>
              <a:rPr lang="en-ZA" dirty="0"/>
              <a:t> out of numbers of other </a:t>
            </a:r>
            <a:r>
              <a:rPr lang="en-ZA" dirty="0" err="1"/>
              <a:t>neighborhoods</a:t>
            </a:r>
            <a:r>
              <a:rPr lang="en-ZA" dirty="0"/>
              <a:t> in Scarborough, </a:t>
            </a:r>
            <a:r>
              <a:rPr lang="en-ZA" dirty="0" err="1"/>
              <a:t>Toranto</a:t>
            </a:r>
            <a:r>
              <a:rPr lang="en-ZA" dirty="0"/>
              <a:t>.</a:t>
            </a:r>
          </a:p>
          <a:p>
            <a:r>
              <a:rPr lang="en-ZA" dirty="0"/>
              <a:t>This Project aim to create an analysis of features for a people migrating to Scarborough to search a best </a:t>
            </a:r>
            <a:r>
              <a:rPr lang="en-ZA" dirty="0" err="1"/>
              <a:t>neighborhood</a:t>
            </a:r>
            <a:r>
              <a:rPr lang="en-ZA" dirty="0"/>
              <a:t> as a comparative analysis between </a:t>
            </a:r>
            <a:r>
              <a:rPr lang="en-ZA" dirty="0" err="1"/>
              <a:t>neighborhoods</a:t>
            </a:r>
            <a:r>
              <a:rPr lang="en-ZA" dirty="0"/>
              <a:t>. The features include median housing price and better school according to ratings, crime rates of that particular area, road connectivity, weather conditions, good management for emergency, water resources both </a:t>
            </a:r>
            <a:r>
              <a:rPr lang="en-ZA" dirty="0" err="1"/>
              <a:t>freash</a:t>
            </a:r>
            <a:r>
              <a:rPr lang="en-ZA" dirty="0"/>
              <a:t> and waste water and excrement conveyed in sewers and recreational facilities.</a:t>
            </a:r>
          </a:p>
          <a:p>
            <a:r>
              <a:rPr lang="en-ZA" dirty="0"/>
              <a:t>It will help people to get awareness of the area and </a:t>
            </a:r>
            <a:r>
              <a:rPr lang="en-ZA" dirty="0" err="1"/>
              <a:t>neighborhood</a:t>
            </a:r>
            <a:r>
              <a:rPr lang="en-ZA" dirty="0"/>
              <a:t> before moving to a new city, state, country or place for their work or to start a new fresh life.</a:t>
            </a:r>
          </a:p>
          <a:p>
            <a:endParaRPr lang="en-ZA" dirty="0"/>
          </a:p>
        </p:txBody>
      </p:sp>
    </p:spTree>
    <p:extLst>
      <p:ext uri="{BB962C8B-B14F-4D97-AF65-F5344CB8AC3E}">
        <p14:creationId xmlns:p14="http://schemas.microsoft.com/office/powerpoint/2010/main" val="2933514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E8921-C7AA-444A-B37B-8D4749C77A74}"/>
              </a:ext>
            </a:extLst>
          </p:cNvPr>
          <p:cNvSpPr>
            <a:spLocks noGrp="1"/>
          </p:cNvSpPr>
          <p:nvPr>
            <p:ph type="title"/>
          </p:nvPr>
        </p:nvSpPr>
        <p:spPr/>
        <p:txBody>
          <a:bodyPr>
            <a:normAutofit/>
          </a:bodyPr>
          <a:lstStyle/>
          <a:p>
            <a:r>
              <a:rPr lang="en-ZA" b="1" dirty="0"/>
              <a:t>Data </a:t>
            </a:r>
            <a:br>
              <a:rPr lang="en-ZA" dirty="0"/>
            </a:br>
            <a:r>
              <a:rPr lang="en-ZA" b="1" dirty="0"/>
              <a:t>Foursquare API Data:</a:t>
            </a:r>
            <a:endParaRPr lang="en-ZA" dirty="0"/>
          </a:p>
        </p:txBody>
      </p:sp>
      <p:sp>
        <p:nvSpPr>
          <p:cNvPr id="3" name="Content Placeholder 2">
            <a:extLst>
              <a:ext uri="{FF2B5EF4-FFF2-40B4-BE49-F238E27FC236}">
                <a16:creationId xmlns:a16="http://schemas.microsoft.com/office/drawing/2014/main" id="{999584FD-90BA-4C84-8557-1F775881C9A8}"/>
              </a:ext>
            </a:extLst>
          </p:cNvPr>
          <p:cNvSpPr>
            <a:spLocks noGrp="1"/>
          </p:cNvSpPr>
          <p:nvPr>
            <p:ph idx="1"/>
          </p:nvPr>
        </p:nvSpPr>
        <p:spPr/>
        <p:txBody>
          <a:bodyPr/>
          <a:lstStyle/>
          <a:p>
            <a:pPr marL="0" indent="0">
              <a:buNone/>
            </a:pPr>
            <a:endParaRPr lang="en-ZA" dirty="0"/>
          </a:p>
          <a:p>
            <a:r>
              <a:rPr lang="en-ZA" dirty="0"/>
              <a:t>Foursquare is a location data provider with information about all manner of venues and events within an area of interest.</a:t>
            </a:r>
          </a:p>
          <a:p>
            <a:r>
              <a:rPr lang="en-ZA" dirty="0"/>
              <a:t>Such information includes venue names, locations, menus and even photos</a:t>
            </a:r>
          </a:p>
          <a:p>
            <a:r>
              <a:rPr lang="en-ZA" dirty="0"/>
              <a:t>Data about different venues in different </a:t>
            </a:r>
            <a:r>
              <a:rPr lang="en-ZA" dirty="0" err="1"/>
              <a:t>neighborhoods</a:t>
            </a:r>
            <a:r>
              <a:rPr lang="en-ZA" dirty="0"/>
              <a:t> of specific borough. Such a;</a:t>
            </a:r>
          </a:p>
          <a:p>
            <a:r>
              <a:rPr lang="en-ZA" dirty="0" err="1"/>
              <a:t>Neighborhood</a:t>
            </a:r>
            <a:r>
              <a:rPr lang="en-ZA" dirty="0"/>
              <a:t> Latitude &amp; Longitude, Venue Latitude &amp; Longitude</a:t>
            </a:r>
          </a:p>
          <a:p>
            <a:r>
              <a:rPr lang="en-ZA" dirty="0"/>
              <a:t>Data Link: </a:t>
            </a:r>
            <a:r>
              <a:rPr lang="en-ZA" u="sng" dirty="0">
                <a:hlinkClick r:id="rId2"/>
              </a:rPr>
              <a:t>https://en.wikipedia.org/wiki/List_of_postal_codes_of_Canada:_M</a:t>
            </a:r>
            <a:endParaRPr lang="en-ZA" dirty="0"/>
          </a:p>
          <a:p>
            <a:pPr marL="0" indent="0">
              <a:buNone/>
            </a:pPr>
            <a:endParaRPr lang="en-ZA" dirty="0"/>
          </a:p>
        </p:txBody>
      </p:sp>
    </p:spTree>
    <p:extLst>
      <p:ext uri="{BB962C8B-B14F-4D97-AF65-F5344CB8AC3E}">
        <p14:creationId xmlns:p14="http://schemas.microsoft.com/office/powerpoint/2010/main" val="48864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p:txBody>
          <a:bodyPr vert="horz" lIns="91440" tIns="45720" rIns="91440" bIns="45720" rtlCol="0">
            <a:normAutofit/>
          </a:bodyPr>
          <a:lstStyle/>
          <a:p>
            <a:r>
              <a:rPr lang="en-ZA" b="1" dirty="0"/>
              <a:t>Map of Scarborough</a:t>
            </a:r>
            <a:endParaRPr lang="en-ZA" dirty="0"/>
          </a:p>
        </p:txBody>
      </p:sp>
      <p:pic>
        <p:nvPicPr>
          <p:cNvPr id="4" name="Content Placeholder 3">
            <a:extLst>
              <a:ext uri="{FF2B5EF4-FFF2-40B4-BE49-F238E27FC236}">
                <a16:creationId xmlns:a16="http://schemas.microsoft.com/office/drawing/2014/main" id="{58A208A5-17B9-4D93-9630-0E2EDCEE8907}"/>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724539" y="1576873"/>
            <a:ext cx="9041363" cy="4870580"/>
          </a:xfrm>
          <a:prstGeom prst="rect">
            <a:avLst/>
          </a:prstGeom>
          <a:noFill/>
          <a:ln>
            <a:noFill/>
          </a:ln>
        </p:spPr>
      </p:pic>
    </p:spTree>
    <p:extLst>
      <p:ext uri="{BB962C8B-B14F-4D97-AF65-F5344CB8AC3E}">
        <p14:creationId xmlns:p14="http://schemas.microsoft.com/office/powerpoint/2010/main" val="2489690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E8921-C7AA-444A-B37B-8D4749C77A74}"/>
              </a:ext>
            </a:extLst>
          </p:cNvPr>
          <p:cNvSpPr>
            <a:spLocks noGrp="1"/>
          </p:cNvSpPr>
          <p:nvPr>
            <p:ph type="title"/>
          </p:nvPr>
        </p:nvSpPr>
        <p:spPr/>
        <p:txBody>
          <a:bodyPr>
            <a:normAutofit/>
          </a:bodyPr>
          <a:lstStyle/>
          <a:p>
            <a:r>
              <a:rPr lang="en-ZA" b="1" dirty="0"/>
              <a:t>Methodology Section </a:t>
            </a:r>
            <a:br>
              <a:rPr lang="en-ZA" dirty="0"/>
            </a:br>
            <a:r>
              <a:rPr lang="en-ZA" b="1" dirty="0"/>
              <a:t>Clustering Approach:</a:t>
            </a:r>
            <a:endParaRPr lang="en-ZA" dirty="0"/>
          </a:p>
        </p:txBody>
      </p:sp>
      <p:sp>
        <p:nvSpPr>
          <p:cNvPr id="3" name="Content Placeholder 2">
            <a:extLst>
              <a:ext uri="{FF2B5EF4-FFF2-40B4-BE49-F238E27FC236}">
                <a16:creationId xmlns:a16="http://schemas.microsoft.com/office/drawing/2014/main" id="{999584FD-90BA-4C84-8557-1F775881C9A8}"/>
              </a:ext>
            </a:extLst>
          </p:cNvPr>
          <p:cNvSpPr>
            <a:spLocks noGrp="1"/>
          </p:cNvSpPr>
          <p:nvPr>
            <p:ph idx="1"/>
          </p:nvPr>
        </p:nvSpPr>
        <p:spPr/>
        <p:txBody>
          <a:bodyPr/>
          <a:lstStyle/>
          <a:p>
            <a:pPr marL="0" indent="0">
              <a:buNone/>
            </a:pPr>
            <a:endParaRPr lang="en-ZA" dirty="0"/>
          </a:p>
          <a:p>
            <a:r>
              <a:rPr lang="en-ZA" dirty="0"/>
              <a:t>The objective is to compare the similarities of cities, thus we decided to explore </a:t>
            </a:r>
            <a:r>
              <a:rPr lang="en-ZA" dirty="0" err="1"/>
              <a:t>neighborhoods</a:t>
            </a:r>
            <a:r>
              <a:rPr lang="en-ZA" dirty="0"/>
              <a:t>;</a:t>
            </a:r>
            <a:br>
              <a:rPr lang="en-ZA" dirty="0"/>
            </a:br>
            <a:br>
              <a:rPr lang="en-ZA" dirty="0"/>
            </a:br>
            <a:r>
              <a:rPr lang="en-ZA" dirty="0"/>
              <a:t>- Segments, and</a:t>
            </a:r>
            <a:br>
              <a:rPr lang="en-ZA" dirty="0"/>
            </a:br>
            <a:r>
              <a:rPr lang="en-ZA" dirty="0"/>
              <a:t>- Grouped Clusters</a:t>
            </a:r>
          </a:p>
          <a:p>
            <a:r>
              <a:rPr lang="en-ZA" dirty="0"/>
              <a:t>To be able to do that, we need to cluster data which is a form of unsupervised machine learning: k-means clustering algorithm</a:t>
            </a:r>
          </a:p>
          <a:p>
            <a:r>
              <a:rPr lang="en-ZA" dirty="0"/>
              <a:t>K-Means Clustering Approach was the preferred methodology</a:t>
            </a:r>
          </a:p>
          <a:p>
            <a:pPr marL="0" indent="0">
              <a:buNone/>
            </a:pPr>
            <a:endParaRPr lang="en-ZA" dirty="0"/>
          </a:p>
          <a:p>
            <a:pPr marL="0" indent="0">
              <a:buNone/>
            </a:pPr>
            <a:endParaRPr lang="en-ZA" dirty="0"/>
          </a:p>
          <a:p>
            <a:pPr marL="0" indent="0">
              <a:buNone/>
            </a:pPr>
            <a:endParaRPr lang="en-ZA" dirty="0"/>
          </a:p>
        </p:txBody>
      </p:sp>
    </p:spTree>
    <p:extLst>
      <p:ext uri="{BB962C8B-B14F-4D97-AF65-F5344CB8AC3E}">
        <p14:creationId xmlns:p14="http://schemas.microsoft.com/office/powerpoint/2010/main" val="2739549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p:txBody>
          <a:bodyPr vert="horz" lIns="91440" tIns="45720" rIns="91440" bIns="45720" rtlCol="0">
            <a:normAutofit/>
          </a:bodyPr>
          <a:lstStyle/>
          <a:p>
            <a:r>
              <a:rPr lang="en-GB" b="1" dirty="0"/>
              <a:t>C</a:t>
            </a:r>
            <a:r>
              <a:rPr lang="en-ZA" b="1" dirty="0" err="1"/>
              <a:t>lusters</a:t>
            </a:r>
            <a:r>
              <a:rPr lang="en-ZA" b="1" dirty="0"/>
              <a:t> of Map</a:t>
            </a:r>
            <a:endParaRPr lang="en-ZA" dirty="0"/>
          </a:p>
        </p:txBody>
      </p:sp>
      <p:pic>
        <p:nvPicPr>
          <p:cNvPr id="6" name="Content Placeholder 5">
            <a:extLst>
              <a:ext uri="{FF2B5EF4-FFF2-40B4-BE49-F238E27FC236}">
                <a16:creationId xmlns:a16="http://schemas.microsoft.com/office/drawing/2014/main" id="{E301A27D-5670-4B3C-9653-ABCDBE765747}"/>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648983" y="1735494"/>
            <a:ext cx="8911687" cy="4498396"/>
          </a:xfrm>
          <a:prstGeom prst="rect">
            <a:avLst/>
          </a:prstGeom>
          <a:noFill/>
          <a:ln>
            <a:noFill/>
          </a:ln>
        </p:spPr>
      </p:pic>
    </p:spTree>
    <p:extLst>
      <p:ext uri="{BB962C8B-B14F-4D97-AF65-F5344CB8AC3E}">
        <p14:creationId xmlns:p14="http://schemas.microsoft.com/office/powerpoint/2010/main" val="12507395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258D2B-6AC3-4B3A-A87C-FD7E65178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Content Placeholder 6">
            <a:extLst>
              <a:ext uri="{FF2B5EF4-FFF2-40B4-BE49-F238E27FC236}">
                <a16:creationId xmlns:a16="http://schemas.microsoft.com/office/drawing/2014/main" id="{EED4C537-D172-4B1F-A548-75AF3C242057}"/>
              </a:ext>
            </a:extLst>
          </p:cNvPr>
          <p:cNvPicPr>
            <a:picLocks/>
          </p:cNvPicPr>
          <p:nvPr/>
        </p:nvPicPr>
        <p:blipFill rotWithShape="1">
          <a:blip r:embed="rId2" cstate="print">
            <a:extLst>
              <a:ext uri="{28A0092B-C50C-407E-A947-70E740481C1C}">
                <a14:useLocalDpi xmlns:a14="http://schemas.microsoft.com/office/drawing/2010/main" val="0"/>
              </a:ext>
            </a:extLst>
          </a:blip>
          <a:srcRect r="37597"/>
          <a:stretch/>
        </p:blipFill>
        <p:spPr bwMode="auto">
          <a:xfrm>
            <a:off x="0" y="1931436"/>
            <a:ext cx="7772399" cy="4488025"/>
          </a:xfrm>
          <a:prstGeom prst="rect">
            <a:avLst/>
          </a:prstGeom>
          <a:noFill/>
        </p:spPr>
      </p:pic>
      <p:sp>
        <p:nvSpPr>
          <p:cNvPr id="16" name="Freeform 5">
            <a:extLst>
              <a:ext uri="{FF2B5EF4-FFF2-40B4-BE49-F238E27FC236}">
                <a16:creationId xmlns:a16="http://schemas.microsoft.com/office/drawing/2014/main" id="{8D55DD8B-9BF9-4B91-A22D-2D3F2AEFF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541867" y="787400"/>
            <a:ext cx="7145866" cy="778933"/>
          </a:xfrm>
        </p:spPr>
        <p:txBody>
          <a:bodyPr vert="horz" lIns="91440" tIns="45720" rIns="91440" bIns="45720" rtlCol="0" anchor="ctr">
            <a:normAutofit/>
          </a:bodyPr>
          <a:lstStyle/>
          <a:p>
            <a:pPr>
              <a:lnSpc>
                <a:spcPct val="90000"/>
              </a:lnSpc>
            </a:pPr>
            <a:r>
              <a:rPr lang="en-ZA" sz="2500" b="1">
                <a:solidFill>
                  <a:srgbClr val="FEFFFF"/>
                </a:solidFill>
              </a:rPr>
              <a:t>Most Common venues near Neighborhood</a:t>
            </a:r>
            <a:br>
              <a:rPr lang="en-ZA" sz="2500">
                <a:solidFill>
                  <a:srgbClr val="FEFFFF"/>
                </a:solidFill>
              </a:rPr>
            </a:br>
            <a:endParaRPr lang="en-ZA" sz="2500">
              <a:solidFill>
                <a:srgbClr val="FEFFFF"/>
              </a:solidFill>
            </a:endParaRPr>
          </a:p>
        </p:txBody>
      </p:sp>
      <p:sp>
        <p:nvSpPr>
          <p:cNvPr id="11" name="Content Placeholder 10">
            <a:extLst>
              <a:ext uri="{FF2B5EF4-FFF2-40B4-BE49-F238E27FC236}">
                <a16:creationId xmlns:a16="http://schemas.microsoft.com/office/drawing/2014/main" id="{C708D803-26D7-48E1-BDC0-C6D4C1CB04C9}"/>
              </a:ext>
            </a:extLst>
          </p:cNvPr>
          <p:cNvSpPr>
            <a:spLocks noGrp="1"/>
          </p:cNvSpPr>
          <p:nvPr>
            <p:ph idx="1"/>
          </p:nvPr>
        </p:nvSpPr>
        <p:spPr>
          <a:xfrm>
            <a:off x="7860770" y="2017668"/>
            <a:ext cx="3750205" cy="3857816"/>
          </a:xfrm>
        </p:spPr>
        <p:txBody>
          <a:bodyPr>
            <a:normAutofit/>
          </a:bodyPr>
          <a:lstStyle/>
          <a:p>
            <a:pPr marL="0" indent="0">
              <a:buNone/>
            </a:pPr>
            <a:endParaRPr lang="en-ZA" dirty="0"/>
          </a:p>
          <a:p>
            <a:r>
              <a:rPr lang="en-ZA" dirty="0" err="1"/>
              <a:t>Neighborhood</a:t>
            </a:r>
            <a:r>
              <a:rPr lang="en-ZA" dirty="0"/>
              <a:t>,</a:t>
            </a:r>
          </a:p>
          <a:p>
            <a:r>
              <a:rPr lang="en-ZA" dirty="0" err="1"/>
              <a:t>Neighborhood</a:t>
            </a:r>
            <a:r>
              <a:rPr lang="en-ZA" dirty="0"/>
              <a:t> Latitude,</a:t>
            </a:r>
          </a:p>
          <a:p>
            <a:r>
              <a:rPr lang="en-ZA" dirty="0" err="1"/>
              <a:t>Neighborhood</a:t>
            </a:r>
            <a:r>
              <a:rPr lang="en-ZA" dirty="0"/>
              <a:t> Latitude,</a:t>
            </a:r>
          </a:p>
          <a:p>
            <a:r>
              <a:rPr lang="en-ZA" dirty="0"/>
              <a:t>Venue,</a:t>
            </a:r>
          </a:p>
          <a:p>
            <a:r>
              <a:rPr lang="en-ZA" dirty="0"/>
              <a:t>Name of the venue,</a:t>
            </a:r>
          </a:p>
          <a:p>
            <a:r>
              <a:rPr lang="en-ZA" dirty="0"/>
              <a:t>Venue Latitude,</a:t>
            </a:r>
          </a:p>
          <a:p>
            <a:r>
              <a:rPr lang="en-ZA" dirty="0"/>
              <a:t>Venue Longitude, and</a:t>
            </a:r>
          </a:p>
          <a:p>
            <a:r>
              <a:rPr lang="en-ZA" dirty="0"/>
              <a:t>Venue Category</a:t>
            </a:r>
            <a:endParaRPr lang="en-US" dirty="0">
              <a:solidFill>
                <a:schemeClr val="tx1">
                  <a:lumMod val="95000"/>
                  <a:lumOff val="5000"/>
                </a:schemeClr>
              </a:solidFill>
            </a:endParaRPr>
          </a:p>
        </p:txBody>
      </p:sp>
    </p:spTree>
    <p:extLst>
      <p:ext uri="{BB962C8B-B14F-4D97-AF65-F5344CB8AC3E}">
        <p14:creationId xmlns:p14="http://schemas.microsoft.com/office/powerpoint/2010/main" val="808924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E8921-C7AA-444A-B37B-8D4749C77A74}"/>
              </a:ext>
            </a:extLst>
          </p:cNvPr>
          <p:cNvSpPr>
            <a:spLocks noGrp="1"/>
          </p:cNvSpPr>
          <p:nvPr>
            <p:ph type="title"/>
          </p:nvPr>
        </p:nvSpPr>
        <p:spPr/>
        <p:txBody>
          <a:bodyPr>
            <a:normAutofit fontScale="90000"/>
          </a:bodyPr>
          <a:lstStyle/>
          <a:p>
            <a:r>
              <a:rPr lang="en-ZA" b="1" dirty="0"/>
              <a:t>Results</a:t>
            </a:r>
            <a:br>
              <a:rPr lang="en-ZA" dirty="0"/>
            </a:br>
            <a:r>
              <a:rPr lang="en-ZA" b="1" dirty="0"/>
              <a:t>Map of Clusters in Scarborough</a:t>
            </a:r>
            <a:br>
              <a:rPr lang="en-ZA" dirty="0"/>
            </a:br>
            <a:endParaRPr lang="en-ZA" dirty="0"/>
          </a:p>
        </p:txBody>
      </p:sp>
      <p:sp>
        <p:nvSpPr>
          <p:cNvPr id="3" name="Content Placeholder 2">
            <a:extLst>
              <a:ext uri="{FF2B5EF4-FFF2-40B4-BE49-F238E27FC236}">
                <a16:creationId xmlns:a16="http://schemas.microsoft.com/office/drawing/2014/main" id="{999584FD-90BA-4C84-8557-1F775881C9A8}"/>
              </a:ext>
            </a:extLst>
          </p:cNvPr>
          <p:cNvSpPr>
            <a:spLocks noGrp="1"/>
          </p:cNvSpPr>
          <p:nvPr>
            <p:ph idx="1"/>
          </p:nvPr>
        </p:nvSpPr>
        <p:spPr/>
        <p:txBody>
          <a:bodyPr/>
          <a:lstStyle/>
          <a:p>
            <a:pPr marL="0" indent="0">
              <a:buNone/>
            </a:pPr>
            <a:endParaRPr lang="en-ZA" dirty="0"/>
          </a:p>
          <a:p>
            <a:pPr marL="0" indent="0">
              <a:buNone/>
            </a:pPr>
            <a:endParaRPr lang="en-ZA" dirty="0"/>
          </a:p>
          <a:p>
            <a:pPr marL="0" indent="0">
              <a:buNone/>
            </a:pPr>
            <a:endParaRPr lang="en-ZA" dirty="0"/>
          </a:p>
          <a:p>
            <a:pPr marL="0" indent="0">
              <a:buNone/>
            </a:pPr>
            <a:endParaRPr lang="en-ZA" dirty="0"/>
          </a:p>
        </p:txBody>
      </p:sp>
      <p:pic>
        <p:nvPicPr>
          <p:cNvPr id="4" name="Picture 3">
            <a:extLst>
              <a:ext uri="{FF2B5EF4-FFF2-40B4-BE49-F238E27FC236}">
                <a16:creationId xmlns:a16="http://schemas.microsoft.com/office/drawing/2014/main" id="{C4ACA8D8-A807-4111-A4AC-8053C5C4B209}"/>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68555" y="1978024"/>
            <a:ext cx="8500188" cy="4394784"/>
          </a:xfrm>
          <a:prstGeom prst="rect">
            <a:avLst/>
          </a:prstGeom>
          <a:noFill/>
          <a:ln>
            <a:noFill/>
          </a:ln>
        </p:spPr>
      </p:pic>
    </p:spTree>
    <p:extLst>
      <p:ext uri="{BB962C8B-B14F-4D97-AF65-F5344CB8AC3E}">
        <p14:creationId xmlns:p14="http://schemas.microsoft.com/office/powerpoint/2010/main" val="1506372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E8921-C7AA-444A-B37B-8D4749C77A74}"/>
              </a:ext>
            </a:extLst>
          </p:cNvPr>
          <p:cNvSpPr>
            <a:spLocks noGrp="1"/>
          </p:cNvSpPr>
          <p:nvPr>
            <p:ph type="title"/>
          </p:nvPr>
        </p:nvSpPr>
        <p:spPr/>
        <p:txBody>
          <a:bodyPr>
            <a:normAutofit fontScale="90000"/>
          </a:bodyPr>
          <a:lstStyle/>
          <a:p>
            <a:r>
              <a:rPr lang="en-ZA" b="1" dirty="0"/>
              <a:t>Results</a:t>
            </a:r>
            <a:br>
              <a:rPr lang="en-ZA" dirty="0"/>
            </a:br>
            <a:r>
              <a:rPr lang="en-ZA" b="1" dirty="0"/>
              <a:t>Average Housing Price by Clusters in Scarborough</a:t>
            </a:r>
            <a:br>
              <a:rPr lang="en-ZA" dirty="0"/>
            </a:br>
            <a:br>
              <a:rPr lang="en-ZA" dirty="0"/>
            </a:br>
            <a:endParaRPr lang="en-ZA" dirty="0"/>
          </a:p>
        </p:txBody>
      </p:sp>
      <p:sp>
        <p:nvSpPr>
          <p:cNvPr id="3" name="Content Placeholder 2">
            <a:extLst>
              <a:ext uri="{FF2B5EF4-FFF2-40B4-BE49-F238E27FC236}">
                <a16:creationId xmlns:a16="http://schemas.microsoft.com/office/drawing/2014/main" id="{999584FD-90BA-4C84-8557-1F775881C9A8}"/>
              </a:ext>
            </a:extLst>
          </p:cNvPr>
          <p:cNvSpPr>
            <a:spLocks noGrp="1"/>
          </p:cNvSpPr>
          <p:nvPr>
            <p:ph idx="1"/>
          </p:nvPr>
        </p:nvSpPr>
        <p:spPr/>
        <p:txBody>
          <a:bodyPr/>
          <a:lstStyle/>
          <a:p>
            <a:pPr marL="0" indent="0">
              <a:buNone/>
            </a:pPr>
            <a:endParaRPr lang="en-ZA" dirty="0"/>
          </a:p>
          <a:p>
            <a:pPr marL="0" indent="0">
              <a:buNone/>
            </a:pPr>
            <a:endParaRPr lang="en-ZA" dirty="0"/>
          </a:p>
          <a:p>
            <a:pPr marL="0" indent="0">
              <a:buNone/>
            </a:pPr>
            <a:endParaRPr lang="en-ZA" dirty="0"/>
          </a:p>
          <a:p>
            <a:pPr marL="0" indent="0">
              <a:buNone/>
            </a:pPr>
            <a:endParaRPr lang="en-ZA" dirty="0"/>
          </a:p>
        </p:txBody>
      </p:sp>
      <p:pic>
        <p:nvPicPr>
          <p:cNvPr id="5" name="Picture 4">
            <a:extLst>
              <a:ext uri="{FF2B5EF4-FFF2-40B4-BE49-F238E27FC236}">
                <a16:creationId xmlns:a16="http://schemas.microsoft.com/office/drawing/2014/main" id="{A509ADBA-21F9-4B9A-B797-A4A5BF01DBB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68555" y="2267339"/>
            <a:ext cx="8313575" cy="4245428"/>
          </a:xfrm>
          <a:prstGeom prst="rect">
            <a:avLst/>
          </a:prstGeom>
          <a:noFill/>
          <a:ln>
            <a:noFill/>
          </a:ln>
        </p:spPr>
      </p:pic>
    </p:spTree>
    <p:extLst>
      <p:ext uri="{BB962C8B-B14F-4D97-AF65-F5344CB8AC3E}">
        <p14:creationId xmlns:p14="http://schemas.microsoft.com/office/powerpoint/2010/main" val="2958691406"/>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e71f4fb5-0690-4da1-ae08-316809153562"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E3E3D64CB066D4FB502A331A6044CE1" ma:contentTypeVersion="13" ma:contentTypeDescription="Create a new document." ma:contentTypeScope="" ma:versionID="74e18c5a87399e6c841547a0bfd86da3">
  <xsd:schema xmlns:xsd="http://www.w3.org/2001/XMLSchema" xmlns:xs="http://www.w3.org/2001/XMLSchema" xmlns:p="http://schemas.microsoft.com/office/2006/metadata/properties" xmlns:ns3="bb582535-96e5-4aa1-9816-41188436134d" xmlns:ns4="e71f4fb5-0690-4da1-ae08-316809153562" targetNamespace="http://schemas.microsoft.com/office/2006/metadata/properties" ma:root="true" ma:fieldsID="3f8989036fcbd5372bc959a5319a8761" ns3:_="" ns4:_="">
    <xsd:import namespace="bb582535-96e5-4aa1-9816-41188436134d"/>
    <xsd:import namespace="e71f4fb5-0690-4da1-ae08-316809153562"/>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b582535-96e5-4aa1-9816-41188436134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71f4fb5-0690-4da1-ae08-316809153562"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30492C7-3D05-4252-9070-907F9CD94CF7}">
  <ds:schemaRefs>
    <ds:schemaRef ds:uri="http://purl.org/dc/terms/"/>
    <ds:schemaRef ds:uri="bb582535-96e5-4aa1-9816-41188436134d"/>
    <ds:schemaRef ds:uri="http://purl.org/dc/elements/1.1/"/>
    <ds:schemaRef ds:uri="http://schemas.microsoft.com/office/2006/metadata/properties"/>
    <ds:schemaRef ds:uri="http://schemas.microsoft.com/office/2006/documentManagement/types"/>
    <ds:schemaRef ds:uri="http://purl.org/dc/dcmitype/"/>
    <ds:schemaRef ds:uri="http://schemas.openxmlformats.org/package/2006/metadata/core-properties"/>
    <ds:schemaRef ds:uri="http://www.w3.org/XML/1998/namespace"/>
    <ds:schemaRef ds:uri="http://schemas.microsoft.com/office/infopath/2007/PartnerControls"/>
    <ds:schemaRef ds:uri="e71f4fb5-0690-4da1-ae08-316809153562"/>
  </ds:schemaRefs>
</ds:datastoreItem>
</file>

<file path=customXml/itemProps2.xml><?xml version="1.0" encoding="utf-8"?>
<ds:datastoreItem xmlns:ds="http://schemas.openxmlformats.org/officeDocument/2006/customXml" ds:itemID="{1F9EB45E-E4D2-4DCE-B9A6-76D2511C3B19}">
  <ds:schemaRefs>
    <ds:schemaRef ds:uri="http://schemas.microsoft.com/sharepoint/v3/contenttype/forms"/>
  </ds:schemaRefs>
</ds:datastoreItem>
</file>

<file path=customXml/itemProps3.xml><?xml version="1.0" encoding="utf-8"?>
<ds:datastoreItem xmlns:ds="http://schemas.openxmlformats.org/officeDocument/2006/customXml" ds:itemID="{0DCDBC64-0A93-4EA3-8575-CD98C47E2B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b582535-96e5-4aa1-9816-41188436134d"/>
    <ds:schemaRef ds:uri="e71f4fb5-0690-4da1-ae08-31680915356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Wisp</Template>
  <TotalTime>0</TotalTime>
  <Words>649</Words>
  <Application>Microsoft Office PowerPoint</Application>
  <PresentationFormat>Widescreen</PresentationFormat>
  <Paragraphs>65</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Century Gothic</vt:lpstr>
      <vt:lpstr>Wingdings 3</vt:lpstr>
      <vt:lpstr>Wisp</vt:lpstr>
      <vt:lpstr>Final Report Presentation</vt:lpstr>
      <vt:lpstr>Capstone Project – The Battle of Neighborhoods Finding a Better Place in Scarborough, Toronto</vt:lpstr>
      <vt:lpstr>Data  Foursquare API Data:</vt:lpstr>
      <vt:lpstr>Map of Scarborough</vt:lpstr>
      <vt:lpstr>Methodology Section  Clustering Approach:</vt:lpstr>
      <vt:lpstr>Clusters of Map</vt:lpstr>
      <vt:lpstr>Most Common venues near Neighborhood </vt:lpstr>
      <vt:lpstr>Results Map of Clusters in Scarborough </vt:lpstr>
      <vt:lpstr>Results Average Housing Price by Clusters in Scarborough  </vt:lpstr>
      <vt:lpstr>Results School Ratings by Clusters in Scarborough   </vt:lpstr>
      <vt:lpstr>Discussion Problem Which we are Solving for: </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2020-07-29T05:23:56Z</dcterms:created>
  <dcterms:modified xsi:type="dcterms:W3CDTF">2020-07-29T06:21:58Z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0x010100FE3E3D64CB066D4FB502A331A6044CE1</vt:lpwstr>
  </property>
</Properties>
</file>